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A39D"/>
    <a:srgbClr val="E840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prelistaj-udzbenik/260e5885-7091-4297-a390-2e8777f0101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27b1f7f-3448-4d4c-90ad-f7ae95329412/?jumpTo=section_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NIŠTA BEZ ENERGIJE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D6B2A30A-C8FE-4708-A006-CF614FB8EEFF}"/>
              </a:ext>
            </a:extLst>
          </p:cNvPr>
          <p:cNvSpPr txBox="1"/>
          <p:nvPr/>
        </p:nvSpPr>
        <p:spPr>
          <a:xfrm>
            <a:off x="611560" y="11967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Sunčevom se toplinskom energijom ljudi služe u kućanstvu.</a:t>
            </a:r>
          </a:p>
        </p:txBody>
      </p:sp>
      <p:pic>
        <p:nvPicPr>
          <p:cNvPr id="4" name="Slika 3" descr="Slika na kojoj se prikazuje na otvorenom, ulica, stablo, obješeno&#10;&#10;Opis je automatski generiran">
            <a:extLst>
              <a:ext uri="{FF2B5EF4-FFF2-40B4-BE49-F238E27FC236}">
                <a16:creationId xmlns="" xmlns:a16="http://schemas.microsoft.com/office/drawing/2014/main" id="{D3479E19-4F74-463D-A266-3E5E94BCD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968552" cy="469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ulijevo 4">
            <a:extLst>
              <a:ext uri="{FF2B5EF4-FFF2-40B4-BE49-F238E27FC236}">
                <a16:creationId xmlns="" xmlns:a16="http://schemas.microsoft.com/office/drawing/2014/main" id="{A9A57F3E-9DB4-4F69-967B-FA56EC66C4B4}"/>
              </a:ext>
            </a:extLst>
          </p:cNvPr>
          <p:cNvSpPr/>
          <p:nvPr/>
        </p:nvSpPr>
        <p:spPr>
          <a:xfrm>
            <a:off x="5220072" y="2420888"/>
            <a:ext cx="2520280" cy="273630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Spremnik za grijanje vode na suncu</a:t>
            </a:r>
          </a:p>
        </p:txBody>
      </p:sp>
    </p:spTree>
    <p:extLst>
      <p:ext uri="{BB962C8B-B14F-4D97-AF65-F5344CB8AC3E}">
        <p14:creationId xmlns="" xmlns:p14="http://schemas.microsoft.com/office/powerpoint/2010/main" val="397898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1F662821-527B-4173-9292-4F25F011B30C}"/>
              </a:ext>
            </a:extLst>
          </p:cNvPr>
          <p:cNvSpPr txBox="1"/>
          <p:nvPr/>
        </p:nvSpPr>
        <p:spPr>
          <a:xfrm>
            <a:off x="539552" y="105273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Toplinska se energija sunčeva zračenja iskorištava za zagrijavanje vode u </a:t>
            </a:r>
            <a:r>
              <a:rPr lang="hr-HR" sz="2400" b="1" dirty="0">
                <a:solidFill>
                  <a:schemeClr val="tx2"/>
                </a:solidFill>
              </a:rPr>
              <a:t>solarnim kolektorima</a:t>
            </a:r>
            <a:r>
              <a:rPr lang="hr-HR" sz="2400" dirty="0"/>
              <a:t> koji se postavljaju na krovove kuća.</a:t>
            </a:r>
          </a:p>
        </p:txBody>
      </p:sp>
      <p:pic>
        <p:nvPicPr>
          <p:cNvPr id="4" name="Slika 3" descr="Slika na kojoj se prikazuje na otvorenom, zgrada, kuća, naprijed&#10;&#10;Opis je automatski generiran">
            <a:extLst>
              <a:ext uri="{FF2B5EF4-FFF2-40B4-BE49-F238E27FC236}">
                <a16:creationId xmlns="" xmlns:a16="http://schemas.microsoft.com/office/drawing/2014/main" id="{7DB39043-296F-4E6A-B325-D632E66E9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276872"/>
            <a:ext cx="4824536" cy="3404663"/>
          </a:xfrm>
          <a:prstGeom prst="rect">
            <a:avLst/>
          </a:prstGeom>
        </p:spPr>
      </p:pic>
      <p:sp>
        <p:nvSpPr>
          <p:cNvPr id="6" name="Oblačić: strelica ulijevo 5">
            <a:extLst>
              <a:ext uri="{FF2B5EF4-FFF2-40B4-BE49-F238E27FC236}">
                <a16:creationId xmlns="" xmlns:a16="http://schemas.microsoft.com/office/drawing/2014/main" id="{F91FE9CD-1FD8-4649-BB1B-1D080C472751}"/>
              </a:ext>
            </a:extLst>
          </p:cNvPr>
          <p:cNvSpPr/>
          <p:nvPr/>
        </p:nvSpPr>
        <p:spPr>
          <a:xfrm>
            <a:off x="4572000" y="2636912"/>
            <a:ext cx="2520280" cy="2736304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Solarni kolektori na </a:t>
            </a:r>
            <a:r>
              <a:rPr lang="hr-HR" sz="2400" dirty="0" smtClean="0"/>
              <a:t>krovu</a:t>
            </a:r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D13D1466-77D5-42FA-9304-DD42649F80CC}"/>
              </a:ext>
            </a:extLst>
          </p:cNvPr>
          <p:cNvSpPr txBox="1"/>
          <p:nvPr/>
        </p:nvSpPr>
        <p:spPr>
          <a:xfrm>
            <a:off x="4572000" y="5661248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hlinkClick r:id="rId3"/>
              </a:rPr>
              <a:t>Utječe li boja spremnika izloženog suncu na zagrijavanje vode u njemu?</a:t>
            </a:r>
            <a:endParaRPr lang="hr-HR" sz="2000" dirty="0"/>
          </a:p>
          <a:p>
            <a:r>
              <a:rPr lang="hr-HR" sz="2000" dirty="0"/>
              <a:t>Radna bilježnica 22. </a:t>
            </a:r>
            <a:r>
              <a:rPr lang="hr-HR" sz="2000" dirty="0" smtClean="0"/>
              <a:t>stranica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89256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>
            <a:extLst>
              <a:ext uri="{FF2B5EF4-FFF2-40B4-BE49-F238E27FC236}">
                <a16:creationId xmlns="" xmlns:a16="http://schemas.microsoft.com/office/drawing/2014/main" id="{C5529E83-C092-48A2-BCF8-5A5E6DC1F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7158112"/>
              </p:ext>
            </p:extLst>
          </p:nvPr>
        </p:nvGraphicFramePr>
        <p:xfrm>
          <a:off x="1259632" y="1700808"/>
          <a:ext cx="6492551" cy="410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1205">
                  <a:extLst>
                    <a:ext uri="{9D8B030D-6E8A-4147-A177-3AD203B41FA5}">
                      <a16:colId xmlns="" xmlns:a16="http://schemas.microsoft.com/office/drawing/2014/main" val="361078430"/>
                    </a:ext>
                  </a:extLst>
                </a:gridCol>
                <a:gridCol w="2200673">
                  <a:extLst>
                    <a:ext uri="{9D8B030D-6E8A-4147-A177-3AD203B41FA5}">
                      <a16:colId xmlns="" xmlns:a16="http://schemas.microsoft.com/office/drawing/2014/main" val="3964440417"/>
                    </a:ext>
                  </a:extLst>
                </a:gridCol>
                <a:gridCol w="2200673">
                  <a:extLst>
                    <a:ext uri="{9D8B030D-6E8A-4147-A177-3AD203B41FA5}">
                      <a16:colId xmlns="" xmlns:a16="http://schemas.microsoft.com/office/drawing/2014/main" val="3936494537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r>
                        <a:rPr lang="hr-HR" sz="2000" dirty="0"/>
                        <a:t>Znam o Suncu…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Želim znati o Suncu…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smtClean="0"/>
                        <a:t>Naučio/naučila </a:t>
                      </a:r>
                      <a:r>
                        <a:rPr lang="hr-HR" sz="2000" dirty="0"/>
                        <a:t>sam </a:t>
                      </a:r>
                      <a:r>
                        <a:rPr lang="hr-HR" sz="2000"/>
                        <a:t>o </a:t>
                      </a:r>
                      <a:r>
                        <a:rPr lang="hr-HR" sz="2000" smtClean="0"/>
                        <a:t>Suncu…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776518"/>
                  </a:ext>
                </a:extLst>
              </a:tr>
              <a:tr h="306754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5737015"/>
                  </a:ext>
                </a:extLst>
              </a:tr>
            </a:tbl>
          </a:graphicData>
        </a:graphic>
      </p:graphicFrame>
      <p:sp>
        <p:nvSpPr>
          <p:cNvPr id="6" name="Oblak 5">
            <a:extLst>
              <a:ext uri="{FF2B5EF4-FFF2-40B4-BE49-F238E27FC236}">
                <a16:creationId xmlns="" xmlns:a16="http://schemas.microsoft.com/office/drawing/2014/main" id="{A5C160F9-FF00-43B8-9E75-71C69FEC3511}"/>
              </a:ext>
            </a:extLst>
          </p:cNvPr>
          <p:cNvSpPr/>
          <p:nvPr/>
        </p:nvSpPr>
        <p:spPr>
          <a:xfrm>
            <a:off x="5724128" y="3284984"/>
            <a:ext cx="3168352" cy="17641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Popunite zadnji stupac KWL tablice</a:t>
            </a:r>
          </a:p>
        </p:txBody>
      </p:sp>
    </p:spTree>
    <p:extLst>
      <p:ext uri="{BB962C8B-B14F-4D97-AF65-F5344CB8AC3E}">
        <p14:creationId xmlns="" xmlns:p14="http://schemas.microsoft.com/office/powerpoint/2010/main" val="383109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="" xmlns:a16="http://schemas.microsoft.com/office/drawing/2014/main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/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r>
              <a:rPr lang="en-US" sz="1100" kern="1200">
                <a:latin typeface="+mj-lt"/>
                <a:ea typeface="+mj-ea"/>
                <a:cs typeface="+mj-cs"/>
              </a:rPr>
              <a:t> </a:t>
            </a:r>
            <a:br>
              <a:rPr lang="en-US" sz="1100" kern="1200">
                <a:latin typeface="+mj-lt"/>
                <a:ea typeface="+mj-ea"/>
                <a:cs typeface="+mj-cs"/>
              </a:rPr>
            </a:br>
            <a:endParaRPr lang="en-US" sz="1100" kern="1200">
              <a:latin typeface="+mj-lt"/>
              <a:ea typeface="+mj-ea"/>
              <a:cs typeface="+mj-cs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4082F00B-A2DD-4661-9192-A12C78EC57C1}"/>
              </a:ext>
            </a:extLst>
          </p:cNvPr>
          <p:cNvSpPr txBox="1"/>
          <p:nvPr/>
        </p:nvSpPr>
        <p:spPr>
          <a:xfrm>
            <a:off x="395536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3600" dirty="0" err="1">
                <a:solidFill>
                  <a:schemeClr val="tx2"/>
                </a:solidFill>
              </a:rPr>
              <a:t>Sunce</a:t>
            </a:r>
            <a:r>
              <a:rPr lang="en-US" sz="3600" dirty="0">
                <a:solidFill>
                  <a:schemeClr val="tx2"/>
                </a:solidFill>
              </a:rPr>
              <a:t> – </a:t>
            </a:r>
            <a:r>
              <a:rPr lang="en-US" sz="3600" dirty="0" err="1">
                <a:solidFill>
                  <a:schemeClr val="tx2"/>
                </a:solidFill>
              </a:rPr>
              <a:t>glavni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izvor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energije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Zemlji</a:t>
            </a: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hr-HR" sz="3600" dirty="0">
                <a:solidFill>
                  <a:schemeClr val="tx2"/>
                </a:solidFill>
              </a:rPr>
              <a:t>           </a:t>
            </a:r>
            <a:r>
              <a:rPr lang="en-US" sz="3600" dirty="0">
                <a:solidFill>
                  <a:schemeClr val="tx2"/>
                </a:solidFill>
              </a:rPr>
              <a:t>1.</a:t>
            </a:r>
            <a:r>
              <a:rPr lang="hr-HR" sz="3600" dirty="0">
                <a:solidFill>
                  <a:schemeClr val="tx2"/>
                </a:solidFill>
              </a:rPr>
              <a:t>dio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2" descr="image alt">
            <a:extLst>
              <a:ext uri="{FF2B5EF4-FFF2-40B4-BE49-F238E27FC236}">
                <a16:creationId xmlns="" xmlns:a16="http://schemas.microsoft.com/office/drawing/2014/main" id="{510DCB20-C8F0-49FB-BDEF-4F422393F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15" r="-3" b="-3"/>
          <a:stretch/>
        </p:blipFill>
        <p:spPr bwMode="auto">
          <a:xfrm>
            <a:off x="4572000" y="1412776"/>
            <a:ext cx="4043849" cy="507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nset, Field Poppy, Sun, Nature, Horizon">
            <a:extLst>
              <a:ext uri="{FF2B5EF4-FFF2-40B4-BE49-F238E27FC236}">
                <a16:creationId xmlns="" xmlns:a16="http://schemas.microsoft.com/office/drawing/2014/main" id="{9A25674D-64E2-4E64-BBEB-4DD3422C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40760" cy="4517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Oblak 1">
            <a:extLst>
              <a:ext uri="{FF2B5EF4-FFF2-40B4-BE49-F238E27FC236}">
                <a16:creationId xmlns="" xmlns:a16="http://schemas.microsoft.com/office/drawing/2014/main" id="{23AEEE04-3F51-4BD1-BEA7-509070A78C21}"/>
              </a:ext>
            </a:extLst>
          </p:cNvPr>
          <p:cNvSpPr/>
          <p:nvPr/>
        </p:nvSpPr>
        <p:spPr>
          <a:xfrm>
            <a:off x="323528" y="1268760"/>
            <a:ext cx="3816424" cy="25202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Promotrite prikazanu sliku i porazgovarajte o činjenici da je Sunce izvor života na Zemlji.</a:t>
            </a:r>
          </a:p>
        </p:txBody>
      </p:sp>
    </p:spTree>
    <p:extLst>
      <p:ext uri="{BB962C8B-B14F-4D97-AF65-F5344CB8AC3E}">
        <p14:creationId xmlns="" xmlns:p14="http://schemas.microsoft.com/office/powerpoint/2010/main" val="325344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3">
            <a:extLst>
              <a:ext uri="{FF2B5EF4-FFF2-40B4-BE49-F238E27FC236}">
                <a16:creationId xmlns="" xmlns:a16="http://schemas.microsoft.com/office/drawing/2014/main" id="{95D06DEA-088E-41A2-8ECD-B30ECE290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5804382"/>
              </p:ext>
            </p:extLst>
          </p:nvPr>
        </p:nvGraphicFramePr>
        <p:xfrm>
          <a:off x="1319808" y="2420888"/>
          <a:ext cx="6504383" cy="410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037">
                  <a:extLst>
                    <a:ext uri="{9D8B030D-6E8A-4147-A177-3AD203B41FA5}">
                      <a16:colId xmlns="" xmlns:a16="http://schemas.microsoft.com/office/drawing/2014/main" val="361078430"/>
                    </a:ext>
                  </a:extLst>
                </a:gridCol>
                <a:gridCol w="2200673">
                  <a:extLst>
                    <a:ext uri="{9D8B030D-6E8A-4147-A177-3AD203B41FA5}">
                      <a16:colId xmlns="" xmlns:a16="http://schemas.microsoft.com/office/drawing/2014/main" val="3964440417"/>
                    </a:ext>
                  </a:extLst>
                </a:gridCol>
                <a:gridCol w="2200673">
                  <a:extLst>
                    <a:ext uri="{9D8B030D-6E8A-4147-A177-3AD203B41FA5}">
                      <a16:colId xmlns="" xmlns:a16="http://schemas.microsoft.com/office/drawing/2014/main" val="3936494537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r>
                        <a:rPr lang="hr-HR" sz="2000" dirty="0"/>
                        <a:t>Znam o Suncu…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Želim znati o Suncu…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Naučio/naučila </a:t>
                      </a:r>
                      <a:r>
                        <a:rPr lang="hr-HR" sz="2000" dirty="0"/>
                        <a:t>sam o </a:t>
                      </a:r>
                      <a:r>
                        <a:rPr lang="hr-HR" sz="2000" dirty="0" smtClean="0"/>
                        <a:t>Suncu…</a:t>
                      </a:r>
                      <a:endParaRPr lang="hr-H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776518"/>
                  </a:ext>
                </a:extLst>
              </a:tr>
              <a:tr h="306754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5737015"/>
                  </a:ext>
                </a:extLst>
              </a:tr>
            </a:tbl>
          </a:graphicData>
        </a:graphic>
      </p:graphicFrame>
      <p:sp>
        <p:nvSpPr>
          <p:cNvPr id="4" name="Oblak 3">
            <a:extLst>
              <a:ext uri="{FF2B5EF4-FFF2-40B4-BE49-F238E27FC236}">
                <a16:creationId xmlns="" xmlns:a16="http://schemas.microsoft.com/office/drawing/2014/main" id="{80CC13FE-325B-43D0-BA65-1D47A0D820FF}"/>
              </a:ext>
            </a:extLst>
          </p:cNvPr>
          <p:cNvSpPr/>
          <p:nvPr/>
        </p:nvSpPr>
        <p:spPr>
          <a:xfrm>
            <a:off x="5796136" y="4077072"/>
            <a:ext cx="3168352" cy="17641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Popunite prva dva stupca KWL tablice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668CA2C5-5B4C-494F-83D1-130FABC23DBA}"/>
              </a:ext>
            </a:extLst>
          </p:cNvPr>
          <p:cNvSpPr/>
          <p:nvPr/>
        </p:nvSpPr>
        <p:spPr>
          <a:xfrm>
            <a:off x="683568" y="1268760"/>
            <a:ext cx="2952328" cy="93610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energija, oblici energije, svjetlost, toplina</a:t>
            </a:r>
          </a:p>
        </p:txBody>
      </p:sp>
    </p:spTree>
    <p:extLst>
      <p:ext uri="{BB962C8B-B14F-4D97-AF65-F5344CB8AC3E}">
        <p14:creationId xmlns="" xmlns:p14="http://schemas.microsoft.com/office/powerpoint/2010/main" val="377202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FA9BA480-5D2C-46E8-9AF4-94B390513B8A}"/>
              </a:ext>
            </a:extLst>
          </p:cNvPr>
          <p:cNvSpPr txBox="1"/>
          <p:nvPr/>
        </p:nvSpPr>
        <p:spPr>
          <a:xfrm>
            <a:off x="251520" y="1196752"/>
            <a:ext cx="3497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Sunce je središnji dio Sunčeva sustava.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Svojom velikom masom privlači planete koji oko njega kruže.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Iz Sunca neprestano izbija i u svemir se širi energija u obliku </a:t>
            </a:r>
            <a:r>
              <a:rPr lang="hr-HR" sz="2000" b="1" dirty="0">
                <a:solidFill>
                  <a:schemeClr val="tx2"/>
                </a:solidFill>
              </a:rPr>
              <a:t>SUNČEVA ZRAČENJA</a:t>
            </a:r>
            <a:r>
              <a:rPr lang="hr-HR" sz="2000" dirty="0"/>
              <a:t>.</a:t>
            </a:r>
          </a:p>
        </p:txBody>
      </p:sp>
      <p:pic>
        <p:nvPicPr>
          <p:cNvPr id="5" name="Slika 4" descr="Slika na kojoj se prikazuje stol, zvijezda, malo, sjedenje&#10;&#10;Opis je automatski generiran">
            <a:extLst>
              <a:ext uri="{FF2B5EF4-FFF2-40B4-BE49-F238E27FC236}">
                <a16:creationId xmlns="" xmlns:a16="http://schemas.microsoft.com/office/drawing/2014/main" id="{7D538F9F-935B-4348-A670-1FE2F8A67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5832648" cy="2671711"/>
          </a:xfrm>
          <a:prstGeom prst="rect">
            <a:avLst/>
          </a:prstGeom>
        </p:spPr>
      </p:pic>
      <p:sp>
        <p:nvSpPr>
          <p:cNvPr id="6" name="Oblačić: strelica prema dolje 5">
            <a:extLst>
              <a:ext uri="{FF2B5EF4-FFF2-40B4-BE49-F238E27FC236}">
                <a16:creationId xmlns="" xmlns:a16="http://schemas.microsoft.com/office/drawing/2014/main" id="{E0AF7F25-2063-48D4-ACCF-DC562D4D2590}"/>
              </a:ext>
            </a:extLst>
          </p:cNvPr>
          <p:cNvSpPr/>
          <p:nvPr/>
        </p:nvSpPr>
        <p:spPr>
          <a:xfrm>
            <a:off x="4572000" y="1268760"/>
            <a:ext cx="4032449" cy="309634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Planeti koji su bliže Suncu, primaju više energije, a oni koji su udaljeniji, primaju manje. Zemlja prima dovoljnu, a ne preveliku količinu zračenja, što je omogućilo razvoj uvjeta pogodnih za život.</a:t>
            </a:r>
          </a:p>
        </p:txBody>
      </p:sp>
      <p:sp>
        <p:nvSpPr>
          <p:cNvPr id="7" name="Action Button: Movie 6">
            <a:hlinkClick r:id="rId3" highlightClick="1"/>
          </p:cNvPr>
          <p:cNvSpPr/>
          <p:nvPr/>
        </p:nvSpPr>
        <p:spPr>
          <a:xfrm>
            <a:off x="3275856" y="1340768"/>
            <a:ext cx="1008112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3568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nrise, Space, Outer Space, Globe, World, Earth">
            <a:extLst>
              <a:ext uri="{FF2B5EF4-FFF2-40B4-BE49-F238E27FC236}">
                <a16:creationId xmlns="" xmlns:a16="http://schemas.microsoft.com/office/drawing/2014/main" id="{AE3A0DA4-8FA7-4532-B836-8EF1DA37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: zaobljeni kutovi 1">
            <a:extLst>
              <a:ext uri="{FF2B5EF4-FFF2-40B4-BE49-F238E27FC236}">
                <a16:creationId xmlns="" xmlns:a16="http://schemas.microsoft.com/office/drawing/2014/main" id="{E0022D02-B42E-434B-929A-C467D0C3B3C3}"/>
              </a:ext>
            </a:extLst>
          </p:cNvPr>
          <p:cNvSpPr/>
          <p:nvPr/>
        </p:nvSpPr>
        <p:spPr>
          <a:xfrm>
            <a:off x="755576" y="1196752"/>
            <a:ext cx="7776864" cy="2088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Nastanak uvjeta povoljnih za život povezan je i s nastankom </a:t>
            </a:r>
            <a:r>
              <a:rPr lang="hr-HR" sz="2400" b="1" dirty="0">
                <a:solidFill>
                  <a:schemeClr val="tx2"/>
                </a:solidFill>
              </a:rPr>
              <a:t>Zemljine atmosfere</a:t>
            </a:r>
            <a:r>
              <a:rPr lang="hr-HR" sz="2400" dirty="0"/>
              <a:t>. Ona zaustavlja prodor jednog dijela Sunčeva zračenja do površine Zemlje.</a:t>
            </a:r>
          </a:p>
          <a:p>
            <a:r>
              <a:rPr lang="hr-HR" sz="2400" dirty="0"/>
              <a:t>Sunce omogućuje život na Zemlji, ali da nema atmosfere ono bi ga uništilo.</a:t>
            </a:r>
          </a:p>
        </p:txBody>
      </p:sp>
      <p:sp>
        <p:nvSpPr>
          <p:cNvPr id="5" name="Strelica: ulijevo 4">
            <a:extLst>
              <a:ext uri="{FF2B5EF4-FFF2-40B4-BE49-F238E27FC236}">
                <a16:creationId xmlns="" xmlns:a16="http://schemas.microsoft.com/office/drawing/2014/main" id="{FF5A96AC-52FA-4174-8EE8-038163F17D9F}"/>
              </a:ext>
            </a:extLst>
          </p:cNvPr>
          <p:cNvSpPr/>
          <p:nvPr/>
        </p:nvSpPr>
        <p:spPr>
          <a:xfrm rot="16200000">
            <a:off x="6624228" y="3176972"/>
            <a:ext cx="1224136" cy="43204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6018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D7D0B74C-C1E5-413D-B7E7-2DF54199996C}"/>
              </a:ext>
            </a:extLst>
          </p:cNvPr>
          <p:cNvSpPr txBox="1"/>
          <p:nvPr/>
        </p:nvSpPr>
        <p:spPr>
          <a:xfrm>
            <a:off x="539552" y="1052736"/>
            <a:ext cx="696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Sunce isijava više vrsta zračenja.</a:t>
            </a:r>
          </a:p>
          <a:p>
            <a:r>
              <a:rPr lang="hr-HR" sz="2400" dirty="0"/>
              <a:t>Ono koje vidimo </a:t>
            </a:r>
            <a:r>
              <a:rPr lang="hr-HR" sz="2400" dirty="0" smtClean="0"/>
              <a:t>jest </a:t>
            </a:r>
            <a:r>
              <a:rPr lang="hr-HR" sz="2400" dirty="0"/>
              <a:t>svjetlost ili </a:t>
            </a:r>
            <a:r>
              <a:rPr lang="hr-HR" sz="2400" b="1" dirty="0">
                <a:solidFill>
                  <a:schemeClr val="tx2"/>
                </a:solidFill>
              </a:rPr>
              <a:t>svjetlosno zračenje</a:t>
            </a:r>
            <a:r>
              <a:rPr lang="hr-HR" sz="2400" dirty="0"/>
              <a:t>.</a:t>
            </a:r>
          </a:p>
          <a:p>
            <a:r>
              <a:rPr lang="hr-HR" sz="2400" dirty="0"/>
              <a:t>Kad stanemo na osunčano mjesto, osjećamo toplinu jer do nas dopire </a:t>
            </a:r>
            <a:r>
              <a:rPr lang="hr-HR" sz="2400" b="1" dirty="0">
                <a:solidFill>
                  <a:schemeClr val="tx2"/>
                </a:solidFill>
              </a:rPr>
              <a:t>toplinsko zračenje</a:t>
            </a:r>
            <a:r>
              <a:rPr lang="hr-HR" sz="2400" dirty="0"/>
              <a:t>.</a:t>
            </a:r>
          </a:p>
        </p:txBody>
      </p:sp>
      <p:pic>
        <p:nvPicPr>
          <p:cNvPr id="4" name="Slika 3" descr="Slika na kojoj se prikazuje balon, kišobran, zmaj&#10;&#10;Opis je automatski generiran">
            <a:extLst>
              <a:ext uri="{FF2B5EF4-FFF2-40B4-BE49-F238E27FC236}">
                <a16:creationId xmlns="" xmlns:a16="http://schemas.microsoft.com/office/drawing/2014/main" id="{2A91F31F-F41E-46CB-A461-3BCDF99BD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74" y="2775704"/>
            <a:ext cx="5865451" cy="4061446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EC66855F-A126-403B-851D-B7E526D30C4B}"/>
              </a:ext>
            </a:extLst>
          </p:cNvPr>
          <p:cNvSpPr/>
          <p:nvPr/>
        </p:nvSpPr>
        <p:spPr>
          <a:xfrm>
            <a:off x="1835696" y="5877272"/>
            <a:ext cx="532859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Spektar sunčeva zračenja – područja vidljive svjetlosti, toplinskog i ultraljubičastog zračenja.</a:t>
            </a:r>
          </a:p>
        </p:txBody>
      </p:sp>
      <p:sp>
        <p:nvSpPr>
          <p:cNvPr id="8" name="Elipsa 7">
            <a:extLst>
              <a:ext uri="{FF2B5EF4-FFF2-40B4-BE49-F238E27FC236}">
                <a16:creationId xmlns="" xmlns:a16="http://schemas.microsoft.com/office/drawing/2014/main" id="{E6956CCB-C198-400A-9960-1126702BD86E}"/>
              </a:ext>
            </a:extLst>
          </p:cNvPr>
          <p:cNvSpPr/>
          <p:nvPr/>
        </p:nvSpPr>
        <p:spPr>
          <a:xfrm rot="19768328">
            <a:off x="1882375" y="3106738"/>
            <a:ext cx="1534832" cy="5043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toplinsko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="" xmlns:a16="http://schemas.microsoft.com/office/drawing/2014/main" id="{C96B14C8-9D6D-4948-B7A6-D4195E4D0FA9}"/>
              </a:ext>
            </a:extLst>
          </p:cNvPr>
          <p:cNvSpPr/>
          <p:nvPr/>
        </p:nvSpPr>
        <p:spPr>
          <a:xfrm>
            <a:off x="3635896" y="2564904"/>
            <a:ext cx="1722548" cy="5043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svjetlosno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="" xmlns:a16="http://schemas.microsoft.com/office/drawing/2014/main" id="{A09329EB-7CE2-4FA7-A2FF-7B6851C785D9}"/>
              </a:ext>
            </a:extLst>
          </p:cNvPr>
          <p:cNvSpPr/>
          <p:nvPr/>
        </p:nvSpPr>
        <p:spPr>
          <a:xfrm rot="1837916">
            <a:off x="5546007" y="3247083"/>
            <a:ext cx="2240120" cy="5043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ultraljubičasto</a:t>
            </a:r>
          </a:p>
        </p:txBody>
      </p:sp>
    </p:spTree>
    <p:extLst>
      <p:ext uri="{BB962C8B-B14F-4D97-AF65-F5344CB8AC3E}">
        <p14:creationId xmlns="" xmlns:p14="http://schemas.microsoft.com/office/powerpoint/2010/main" val="200475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ldren, Beach, Play, Sea, Water, Childhood, Girl, Fun">
            <a:extLst>
              <a:ext uri="{FF2B5EF4-FFF2-40B4-BE49-F238E27FC236}">
                <a16:creationId xmlns="" xmlns:a16="http://schemas.microsoft.com/office/drawing/2014/main" id="{9F215214-6220-4654-A867-0826753AC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42" r="1" b="9753"/>
          <a:stretch/>
        </p:blipFill>
        <p:spPr bwMode="auto">
          <a:xfrm>
            <a:off x="395536" y="1556792"/>
            <a:ext cx="3168352" cy="43354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0250CBC0-13E7-4E32-AE53-DE3FB63F281B}"/>
              </a:ext>
            </a:extLst>
          </p:cNvPr>
          <p:cNvSpPr txBox="1"/>
          <p:nvPr/>
        </p:nvSpPr>
        <p:spPr>
          <a:xfrm>
            <a:off x="4427984" y="1196752"/>
            <a:ext cx="4114800" cy="52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200" dirty="0" err="1"/>
              <a:t>Ostale</a:t>
            </a:r>
            <a:r>
              <a:rPr lang="en-US" sz="2200" dirty="0"/>
              <a:t> </a:t>
            </a:r>
            <a:r>
              <a:rPr lang="en-US" sz="2200" dirty="0" err="1"/>
              <a:t>dijelove</a:t>
            </a:r>
            <a:r>
              <a:rPr lang="en-US" sz="2200" dirty="0"/>
              <a:t> </a:t>
            </a:r>
            <a:r>
              <a:rPr lang="en-US" sz="2200" dirty="0" err="1"/>
              <a:t>zračenja</a:t>
            </a:r>
            <a:r>
              <a:rPr lang="en-US" sz="2200" dirty="0"/>
              <a:t> ne </a:t>
            </a:r>
            <a:r>
              <a:rPr lang="en-US" sz="2200" dirty="0" err="1"/>
              <a:t>vidimo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ne </a:t>
            </a:r>
            <a:r>
              <a:rPr lang="en-US" sz="2200" dirty="0" err="1"/>
              <a:t>osjećamo</a:t>
            </a:r>
            <a:r>
              <a:rPr lang="en-US" sz="2200" dirty="0"/>
              <a:t> </a:t>
            </a:r>
            <a:r>
              <a:rPr lang="en-US" sz="2200" dirty="0" err="1"/>
              <a:t>neposredno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hr-HR" sz="22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sz="2200" dirty="0" err="1"/>
              <a:t>Pretjerano</a:t>
            </a:r>
            <a:r>
              <a:rPr lang="en-US" sz="2200" dirty="0"/>
              <a:t> </a:t>
            </a:r>
            <a:r>
              <a:rPr lang="en-US" sz="2200" dirty="0" err="1"/>
              <a:t>sunčanje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izazvati</a:t>
            </a:r>
            <a:r>
              <a:rPr lang="en-US" sz="2200" dirty="0"/>
              <a:t> </a:t>
            </a:r>
            <a:r>
              <a:rPr lang="en-US" sz="2200" dirty="0" err="1"/>
              <a:t>opekline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druga</a:t>
            </a:r>
            <a:r>
              <a:rPr lang="en-US" sz="2200" dirty="0"/>
              <a:t> </a:t>
            </a:r>
            <a:r>
              <a:rPr lang="en-US" sz="2200" dirty="0" err="1"/>
              <a:t>opasna</a:t>
            </a:r>
            <a:r>
              <a:rPr lang="en-US" sz="2200" dirty="0"/>
              <a:t> </a:t>
            </a:r>
            <a:r>
              <a:rPr lang="en-US" sz="2200" dirty="0" err="1"/>
              <a:t>oštećenja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koži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u </a:t>
            </a:r>
            <a:r>
              <a:rPr lang="en-US" sz="2200" dirty="0" err="1"/>
              <a:t>očima</a:t>
            </a:r>
            <a:r>
              <a:rPr lang="en-US" sz="2200" dirty="0"/>
              <a:t>. </a:t>
            </a:r>
            <a:r>
              <a:rPr lang="en-US" sz="2200" dirty="0" err="1"/>
              <a:t>Uzrok</a:t>
            </a:r>
            <a:r>
              <a:rPr lang="en-US" sz="2200" dirty="0"/>
              <a:t> je </a:t>
            </a:r>
            <a:r>
              <a:rPr lang="en-US" sz="2200" dirty="0" err="1"/>
              <a:t>tih</a:t>
            </a:r>
            <a:r>
              <a:rPr lang="en-US" sz="2200" dirty="0"/>
              <a:t> </a:t>
            </a:r>
            <a:r>
              <a:rPr lang="en-US" sz="2200" dirty="0" err="1"/>
              <a:t>oštećenja</a:t>
            </a:r>
            <a:r>
              <a:rPr lang="en-US" sz="2200" dirty="0"/>
              <a:t> </a:t>
            </a:r>
            <a:r>
              <a:rPr lang="en-US" sz="2200" dirty="0" err="1"/>
              <a:t>ljudskom</a:t>
            </a:r>
            <a:r>
              <a:rPr lang="en-US" sz="2200" dirty="0"/>
              <a:t> </a:t>
            </a:r>
            <a:r>
              <a:rPr lang="en-US" sz="2200" dirty="0" err="1"/>
              <a:t>oku</a:t>
            </a:r>
            <a:r>
              <a:rPr lang="en-US" sz="2200" dirty="0"/>
              <a:t> </a:t>
            </a:r>
            <a:r>
              <a:rPr lang="en-US" sz="2200" dirty="0" err="1"/>
              <a:t>nevidljivo</a:t>
            </a:r>
            <a:r>
              <a:rPr lang="en-US" sz="2200" dirty="0"/>
              <a:t> </a:t>
            </a:r>
            <a:r>
              <a:rPr lang="en-US" sz="2200" dirty="0" err="1"/>
              <a:t>ultraljubičasto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UV </a:t>
            </a:r>
            <a:r>
              <a:rPr lang="en-US" sz="2200" dirty="0" err="1"/>
              <a:t>zračenje</a:t>
            </a:r>
            <a:r>
              <a:rPr lang="en-US" sz="2200" dirty="0"/>
              <a:t>.</a:t>
            </a:r>
          </a:p>
        </p:txBody>
      </p:sp>
      <p:sp>
        <p:nvSpPr>
          <p:cNvPr id="3" name="Oblak 2">
            <a:extLst>
              <a:ext uri="{FF2B5EF4-FFF2-40B4-BE49-F238E27FC236}">
                <a16:creationId xmlns="" xmlns:a16="http://schemas.microsoft.com/office/drawing/2014/main" id="{2791BB67-F9F0-4BDB-A1D5-66DE24B80C97}"/>
              </a:ext>
            </a:extLst>
          </p:cNvPr>
          <p:cNvSpPr/>
          <p:nvPr/>
        </p:nvSpPr>
        <p:spPr>
          <a:xfrm>
            <a:off x="3203848" y="2132856"/>
            <a:ext cx="4762872" cy="20162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Prisjeti se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se </a:t>
            </a:r>
            <a:r>
              <a:rPr lang="en-US" sz="2000" dirty="0" err="1"/>
              <a:t>događa</a:t>
            </a:r>
            <a:r>
              <a:rPr lang="en-US" sz="2000" dirty="0"/>
              <a:t> s </a:t>
            </a:r>
            <a:r>
              <a:rPr lang="en-US" sz="2000" dirty="0" err="1"/>
              <a:t>tvojom</a:t>
            </a:r>
            <a:r>
              <a:rPr lang="en-US" sz="2000" dirty="0"/>
              <a:t> </a:t>
            </a:r>
            <a:r>
              <a:rPr lang="en-US" sz="2000" dirty="0" err="1"/>
              <a:t>kožom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izlažeš</a:t>
            </a:r>
            <a:r>
              <a:rPr lang="en-US" sz="2000" dirty="0"/>
              <a:t> </a:t>
            </a:r>
            <a:r>
              <a:rPr lang="en-US" sz="2000" dirty="0" err="1"/>
              <a:t>suncu</a:t>
            </a:r>
            <a:r>
              <a:rPr lang="en-US" sz="2000" dirty="0"/>
              <a:t> bez </a:t>
            </a:r>
            <a:r>
              <a:rPr lang="en-US" sz="2000" dirty="0" err="1"/>
              <a:t>zaštitne</a:t>
            </a:r>
            <a:r>
              <a:rPr lang="en-US" sz="2000" dirty="0"/>
              <a:t> </a:t>
            </a:r>
            <a:r>
              <a:rPr lang="en-US" sz="2000" dirty="0" err="1"/>
              <a:t>kreme</a:t>
            </a:r>
            <a:r>
              <a:rPr lang="en-US" sz="2000" dirty="0"/>
              <a:t> za </a:t>
            </a:r>
            <a:r>
              <a:rPr lang="en-US" sz="2000" dirty="0" err="1"/>
              <a:t>sunčanje</a:t>
            </a:r>
            <a:r>
              <a:rPr lang="en-US" sz="2000" dirty="0"/>
              <a:t>?</a:t>
            </a:r>
          </a:p>
          <a:p>
            <a:pPr algn="ctr"/>
            <a:endParaRPr lang="hr-HR" dirty="0"/>
          </a:p>
        </p:txBody>
      </p:sp>
      <p:pic>
        <p:nvPicPr>
          <p:cNvPr id="4102" name="Picture 6" descr="Sunscreen, Spray, Skincare, Sunblock, Protection">
            <a:extLst>
              <a:ext uri="{FF2B5EF4-FFF2-40B4-BE49-F238E27FC236}">
                <a16:creationId xmlns="" xmlns:a16="http://schemas.microsoft.com/office/drawing/2014/main" id="{54642F1D-F6D5-4889-A782-C5E388C7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58" y="2315994"/>
            <a:ext cx="946448" cy="1165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324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E50408DB-DC04-4F58-A9AB-47BC5ED88AF6}"/>
              </a:ext>
            </a:extLst>
          </p:cNvPr>
          <p:cNvSpPr txBox="1"/>
          <p:nvPr/>
        </p:nvSpPr>
        <p:spPr>
          <a:xfrm>
            <a:off x="395536" y="692696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>
              <a:solidFill>
                <a:schemeClr val="tx2"/>
              </a:solidFill>
            </a:endParaRPr>
          </a:p>
          <a:p>
            <a:r>
              <a:rPr lang="hr-HR" sz="2800" dirty="0">
                <a:solidFill>
                  <a:schemeClr val="tx2"/>
                </a:solidFill>
              </a:rPr>
              <a:t>Toplinska </a:t>
            </a:r>
            <a:r>
              <a:rPr lang="hr-HR" sz="2800" dirty="0" smtClean="0">
                <a:solidFill>
                  <a:schemeClr val="tx2"/>
                </a:solidFill>
              </a:rPr>
              <a:t>energija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r>
              <a:rPr lang="hr-HR" sz="2400" dirty="0"/>
              <a:t>Tijela izložena na osunčanom mjestu primaju Sunčevu energiju, zagriju se i sama mogu isijavati toplinu u okoliš.</a:t>
            </a:r>
          </a:p>
          <a:p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Road, Pavement, Landscape, Roadway, Drive, Route, Way">
            <a:extLst>
              <a:ext uri="{FF2B5EF4-FFF2-40B4-BE49-F238E27FC236}">
                <a16:creationId xmlns="" xmlns:a16="http://schemas.microsoft.com/office/drawing/2014/main" id="{B8A17EDB-83DB-4C08-AA16-2C186D2AF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7" y="3068960"/>
            <a:ext cx="51845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: strelica ulijevo 2">
            <a:extLst>
              <a:ext uri="{FF2B5EF4-FFF2-40B4-BE49-F238E27FC236}">
                <a16:creationId xmlns="" xmlns:a16="http://schemas.microsoft.com/office/drawing/2014/main" id="{83929D53-9B2C-4DED-86FA-3B4471A31DA6}"/>
              </a:ext>
            </a:extLst>
          </p:cNvPr>
          <p:cNvSpPr/>
          <p:nvPr/>
        </p:nvSpPr>
        <p:spPr>
          <a:xfrm>
            <a:off x="5364088" y="3356992"/>
            <a:ext cx="2880320" cy="2808312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Asfalt se ljeti toliko može zagrijati da se na njega možemo opeći.</a:t>
            </a:r>
          </a:p>
        </p:txBody>
      </p:sp>
    </p:spTree>
    <p:extLst>
      <p:ext uri="{BB962C8B-B14F-4D97-AF65-F5344CB8AC3E}">
        <p14:creationId xmlns="" xmlns:p14="http://schemas.microsoft.com/office/powerpoint/2010/main" val="310507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374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NIŠTA BEZ ENERGIJE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NIŠTA BEZ ENERGIJE </dc:title>
  <dc:creator>Doroteja Domjanović-Horvat</dc:creator>
  <cp:lastModifiedBy>sk-mpovalec</cp:lastModifiedBy>
  <cp:revision>11</cp:revision>
  <dcterms:created xsi:type="dcterms:W3CDTF">2020-11-15T13:47:34Z</dcterms:created>
  <dcterms:modified xsi:type="dcterms:W3CDTF">2021-08-11T10:09:52Z</dcterms:modified>
</cp:coreProperties>
</file>